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4"/>
  </p:sldMasterIdLst>
  <p:notesMasterIdLst>
    <p:notesMasterId r:id="rId30"/>
  </p:notesMasterIdLst>
  <p:sldIdLst>
    <p:sldId id="256" r:id="rId5"/>
    <p:sldId id="276" r:id="rId6"/>
    <p:sldId id="320" r:id="rId7"/>
    <p:sldId id="277" r:id="rId8"/>
    <p:sldId id="262" r:id="rId9"/>
    <p:sldId id="314" r:id="rId10"/>
    <p:sldId id="327" r:id="rId11"/>
    <p:sldId id="298" r:id="rId12"/>
    <p:sldId id="328" r:id="rId13"/>
    <p:sldId id="331" r:id="rId14"/>
    <p:sldId id="329" r:id="rId15"/>
    <p:sldId id="330" r:id="rId16"/>
    <p:sldId id="316" r:id="rId17"/>
    <p:sldId id="318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ehXUpBiGP+m4IlQtihJUm5fZP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ine Louvet" initials="AL" lastIdx="1" clrIdx="0">
    <p:extLst>
      <p:ext uri="{19B8F6BF-5375-455C-9EA6-DF929625EA0E}">
        <p15:presenceInfo xmlns:p15="http://schemas.microsoft.com/office/powerpoint/2012/main" userId="S::antoine.louvet@lecentsept.fr::0b4de5be-46d7-4c0f-91ee-3cedd9a50d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/>
    <p:restoredTop sz="94598" autoAdjust="0"/>
  </p:normalViewPr>
  <p:slideViewPr>
    <p:cSldViewPr snapToGrid="0" snapToObjects="1">
      <p:cViewPr varScale="1">
        <p:scale>
          <a:sx n="106" d="100"/>
          <a:sy n="106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876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4114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70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751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585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339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4275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107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672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738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644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8190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7790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455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401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961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68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83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008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FLE</a:t>
            </a: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7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362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09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ALO</a:t>
            </a: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380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9223639" y="6479194"/>
            <a:ext cx="2804067" cy="15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3" name="Google Shape;23;p20"/>
          <p:cNvSpPr txBox="1"/>
          <p:nvPr/>
        </p:nvSpPr>
        <p:spPr>
          <a:xfrm>
            <a:off x="997306" y="294823"/>
            <a:ext cx="2415263" cy="13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LABO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PRECARITE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ENERGETIQUE</a:t>
            </a:r>
            <a:endParaRPr sz="8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/>
          <p:nvPr/>
        </p:nvSpPr>
        <p:spPr>
          <a:xfrm>
            <a:off x="0" y="6631569"/>
            <a:ext cx="12192000" cy="2264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2900" tIns="41425" rIns="82900" bIns="4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776" y="227076"/>
            <a:ext cx="518530" cy="51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uffetoi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 descr="C:\Users\Florence\Documents\3_CLIENTS\LE CENT SEPT\2018_Accompagnement\2_Plaquette Labo Santé et bien vieillir\3_Exé\V2\Sources suite\page chapit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436" y="117553"/>
            <a:ext cx="9662237" cy="54754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0" y="5592995"/>
            <a:ext cx="12192000" cy="2264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2900" tIns="41425" rIns="82900" bIns="4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 descr="C:\Users\Florence\Documents\3_CLIENTS\LE CENT SEPT\2018_Accompagnement\2_Plaquette Labo Santé et bien vieillir\3_Exé\V2\Sources suite\lelabo-baselin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285" y="3600417"/>
            <a:ext cx="1288595" cy="7203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569816" y="2174965"/>
            <a:ext cx="4893147" cy="19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E064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PRECARITE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ENERGETIQUE</a:t>
            </a:r>
            <a:endParaRPr sz="32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240118" y="1104890"/>
            <a:ext cx="1677173" cy="13208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0953" y="1500187"/>
            <a:ext cx="988863" cy="8363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8931" y="6090371"/>
            <a:ext cx="1935172" cy="39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53073" y="6003971"/>
            <a:ext cx="2088491" cy="574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4394200" y="4108118"/>
            <a:ext cx="1100138" cy="10370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1364" y="6009227"/>
            <a:ext cx="1398597" cy="6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6201" y="5958714"/>
            <a:ext cx="1856193" cy="64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57277" y="4271542"/>
            <a:ext cx="1037061" cy="1037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310F2E-445B-1B48-8B4A-C19DA59F29D8}"/>
              </a:ext>
            </a:extLst>
          </p:cNvPr>
          <p:cNvSpPr txBox="1"/>
          <p:nvPr/>
        </p:nvSpPr>
        <p:spPr>
          <a:xfrm>
            <a:off x="8251691" y="4697989"/>
            <a:ext cx="327364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Atelier #5 – Challenge et conception</a:t>
            </a:r>
          </a:p>
          <a:p>
            <a:r>
              <a:rPr lang="fr-FR" dirty="0">
                <a:latin typeface="Calibri"/>
                <a:cs typeface="Calibri"/>
              </a:rPr>
              <a:t>14 janvier 2021</a:t>
            </a:r>
          </a:p>
          <a:p>
            <a:r>
              <a:rPr lang="fr-FR" dirty="0">
                <a:latin typeface="Calibri"/>
                <a:cs typeface="Calibri"/>
              </a:rPr>
              <a:t>Support d’atelier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B97DDD-14F0-9144-947C-46FC1BC3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05" y="0"/>
            <a:ext cx="913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277E0C-FAD4-D04B-BD63-9A9A71BD3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75" y="0"/>
            <a:ext cx="915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64DBEF-07FF-804C-A95E-C96DE0E3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969" y="0"/>
            <a:ext cx="913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977543" y="2801046"/>
            <a:ext cx="1023691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>
              <a:buSzPts val="24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RELECLAIRES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Dispositif de repérage formant et mobilisant les interlocuteurs clés #repérage		proches des habitants</a:t>
            </a:r>
            <a:endParaRPr lang="fr-FR"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buSzPts val="2000"/>
            </a:pPr>
            <a:endParaRPr lang="fr-FR"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buSzPts val="20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BENEVOLT		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d’un réseau de bénévoles en complément de #accompagnement	l’accompagnement des professionnels</a:t>
            </a:r>
            <a:endParaRPr lang="fr-FR"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buSzPts val="2000"/>
            </a:pPr>
            <a:endParaRPr lang="fr-FR"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buSzPts val="20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CARPE 		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Prédiagnostic territorial de la précarité énergétique permettant aux</a:t>
            </a:r>
          </a:p>
          <a:p>
            <a:pPr marL="342900" lvl="0">
              <a:buSzPts val="2000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#repérage		acteurs de terrain de réaliser des démarches proactives</a:t>
            </a:r>
          </a:p>
          <a:p>
            <a:pPr marL="342900" lvl="0">
              <a:buSzPts val="2000"/>
            </a:pPr>
            <a:endParaRPr lang="fr-FR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Retour sur les 3 solutions imaginées lors de l’atelier #4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0"/>
          <p:cNvCxnSpPr>
            <a:cxnSpLocks/>
          </p:cNvCxnSpPr>
          <p:nvPr/>
        </p:nvCxnSpPr>
        <p:spPr>
          <a:xfrm>
            <a:off x="988067" y="2538088"/>
            <a:ext cx="0" cy="312524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F117513B-D40C-F646-B217-9D00792D6172}"/>
              </a:ext>
            </a:extLst>
          </p:cNvPr>
          <p:cNvSpPr txBox="1"/>
          <p:nvPr/>
        </p:nvSpPr>
        <p:spPr>
          <a:xfrm>
            <a:off x="977543" y="1194672"/>
            <a:ext cx="10070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OBJECTIF</a:t>
            </a:r>
            <a:r>
              <a:rPr lang="fr-FR" sz="2000"/>
              <a:t> : Questionner et challenger les 3 concepts avant de nous répartir les sujets pour la conception.</a:t>
            </a:r>
          </a:p>
        </p:txBody>
      </p:sp>
      <p:pic>
        <p:nvPicPr>
          <p:cNvPr id="3" name="Graphique 2" descr="Case cochée avec un remplissage uni">
            <a:extLst>
              <a:ext uri="{FF2B5EF4-FFF2-40B4-BE49-F238E27FC236}">
                <a16:creationId xmlns:a16="http://schemas.microsoft.com/office/drawing/2014/main" id="{8A675D79-7B73-124B-B48B-0982D909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67" y="2748909"/>
            <a:ext cx="914400" cy="914400"/>
          </a:xfrm>
          <a:prstGeom prst="rect">
            <a:avLst/>
          </a:prstGeom>
        </p:spPr>
      </p:pic>
      <p:pic>
        <p:nvPicPr>
          <p:cNvPr id="8" name="Graphique 7" descr="Case cochée avec un remplissage uni">
            <a:extLst>
              <a:ext uri="{FF2B5EF4-FFF2-40B4-BE49-F238E27FC236}">
                <a16:creationId xmlns:a16="http://schemas.microsoft.com/office/drawing/2014/main" id="{89C6FFFA-5B0C-8843-B32F-4264A842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43" y="3643508"/>
            <a:ext cx="914400" cy="914400"/>
          </a:xfrm>
          <a:prstGeom prst="rect">
            <a:avLst/>
          </a:prstGeom>
        </p:spPr>
      </p:pic>
      <p:pic>
        <p:nvPicPr>
          <p:cNvPr id="6" name="Graphique 5" descr="Fermer avec un remplissage uni">
            <a:extLst>
              <a:ext uri="{FF2B5EF4-FFF2-40B4-BE49-F238E27FC236}">
                <a16:creationId xmlns:a16="http://schemas.microsoft.com/office/drawing/2014/main" id="{2A82BB74-C62B-5C4C-990F-911A674E1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766" y="4670203"/>
            <a:ext cx="577154" cy="5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1678443" y="1335452"/>
            <a:ext cx="3155539" cy="429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buSzPts val="24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RELECLAIRES</a:t>
            </a:r>
          </a:p>
          <a:p>
            <a:pPr marL="342900">
              <a:buSzPts val="2400"/>
            </a:pPr>
            <a:endParaRPr lang="fr-FR"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2738" indent="-312738">
              <a:buSzPts val="2400"/>
              <a:buFontTx/>
              <a:buChar char="-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Dispositif jugé pertinent, répond à un besoin.</a:t>
            </a:r>
          </a:p>
          <a:p>
            <a:pPr marL="312738" indent="-312738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MOA/coordination à prendre en charge par la Métropole ?</a:t>
            </a:r>
          </a:p>
          <a:p>
            <a:pPr marL="312738" indent="-312738">
              <a:buSzPts val="2400"/>
              <a:buFontTx/>
              <a:buChar char="-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Articulation nécessaire avec les MDM (dont TS référents logement)</a:t>
            </a:r>
          </a:p>
          <a:p>
            <a:pPr>
              <a:buSzPts val="2400"/>
            </a:pPr>
            <a:endParaRPr lang="fr-FR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 de coordinateur Métropole : arbitrage toujours en cours, peu de visibilité sur le sujet.</a:t>
            </a:r>
          </a:p>
          <a:p>
            <a:pPr>
              <a:buSzPts val="2400"/>
            </a:pPr>
            <a:endParaRPr lang="fr-FR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Inspirations ou connexions possibles : Réseau Métropole Aidante, </a:t>
            </a: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Dispositif de lutte contre l’habitat indigne</a:t>
            </a: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fr-FR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400" b="1">
                <a:solidFill>
                  <a:schemeClr val="dk1"/>
                </a:solidFill>
              </a:rPr>
              <a:t>Echanges avec Florence Tardieu et Magali Robert (Métropole)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0"/>
          <p:cNvCxnSpPr>
            <a:cxnSpLocks/>
          </p:cNvCxnSpPr>
          <p:nvPr/>
        </p:nvCxnSpPr>
        <p:spPr>
          <a:xfrm>
            <a:off x="1527711" y="1297969"/>
            <a:ext cx="0" cy="4389897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172;p10">
            <a:extLst>
              <a:ext uri="{FF2B5EF4-FFF2-40B4-BE49-F238E27FC236}">
                <a16:creationId xmlns:a16="http://schemas.microsoft.com/office/drawing/2014/main" id="{DE5501C9-7CAF-584B-B5F8-04C85E5A7EBB}"/>
              </a:ext>
            </a:extLst>
          </p:cNvPr>
          <p:cNvSpPr txBox="1"/>
          <p:nvPr/>
        </p:nvSpPr>
        <p:spPr>
          <a:xfrm>
            <a:off x="5219129" y="1335452"/>
            <a:ext cx="3155539" cy="449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ctr">
              <a:buSzPts val="24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BENEVOLT</a:t>
            </a:r>
          </a:p>
          <a:p>
            <a:pPr marL="342900" algn="ctr">
              <a:buSzPts val="2400"/>
            </a:pPr>
            <a:endParaRPr lang="fr-FR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Déjà de nombreux acteurs qui rencontrent / sensibilisent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professionnels ont aussi besoin de formation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coordination avec les pros, quelle place du bénévole dans le dispositif ?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associer aux Reléclairés ?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N’est pas autoportant si dispositif 100% bénévole.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&lt;!&gt; Aspect technique du sujet / de la formation</a:t>
            </a:r>
          </a:p>
          <a:p>
            <a:pPr marL="46038">
              <a:buSzPts val="2400"/>
            </a:pPr>
            <a:endParaRPr lang="fr-FR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038">
              <a:buSzPts val="2400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Inspiration possible : Association </a:t>
            </a: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Solidarités Nouvelles pour le Logement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(SNL)</a:t>
            </a:r>
          </a:p>
          <a:p>
            <a:pPr marL="342900" algn="ctr">
              <a:buSzPts val="2400"/>
            </a:pPr>
            <a:endParaRPr lang="fr-FR"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2;p10">
            <a:extLst>
              <a:ext uri="{FF2B5EF4-FFF2-40B4-BE49-F238E27FC236}">
                <a16:creationId xmlns:a16="http://schemas.microsoft.com/office/drawing/2014/main" id="{279A1333-AF7F-2747-99FE-A8E6BDC09AF3}"/>
              </a:ext>
            </a:extLst>
          </p:cNvPr>
          <p:cNvSpPr txBox="1"/>
          <p:nvPr/>
        </p:nvSpPr>
        <p:spPr>
          <a:xfrm>
            <a:off x="8759816" y="1335452"/>
            <a:ext cx="3155539" cy="362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ctr">
              <a:buSzPts val="24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CARPE</a:t>
            </a:r>
          </a:p>
          <a:p>
            <a:pPr marL="342900" algn="ctr">
              <a:buSzPts val="2400"/>
            </a:pPr>
            <a:endParaRPr lang="fr-FR" sz="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travail fait dans le cadre du SDE a déjà permis de détecter à l’échelle IRIS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intégration avec kes outils métier existants ?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jugé plutôt technique, quelle articulation avec le terrain ?</a:t>
            </a:r>
          </a:p>
          <a:p>
            <a:pPr marL="331788" indent="-285750">
              <a:buSzPts val="2400"/>
              <a:buFontTx/>
              <a:buChar char="-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différence avec l’outil IMOPE existant ?</a:t>
            </a:r>
          </a:p>
          <a:p>
            <a:pPr marL="46038">
              <a:buSzPts val="2400"/>
            </a:pPr>
            <a:endParaRPr lang="fr-FR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038">
              <a:buSzPts val="2400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Connexion nécessaire : </a:t>
            </a: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Energie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Métropole</a:t>
            </a:r>
          </a:p>
        </p:txBody>
      </p:sp>
    </p:spTree>
    <p:extLst>
      <p:ext uri="{BB962C8B-B14F-4D97-AF65-F5344CB8AC3E}">
        <p14:creationId xmlns:p14="http://schemas.microsoft.com/office/powerpoint/2010/main" val="246753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Répartition des groupes pour la poursuite de la conception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EF2A63-169C-E641-975F-344B1502D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224"/>
            <a:ext cx="12192000" cy="51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1 – Les Reléclairés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17513B-D40C-F646-B217-9D00792D6172}"/>
              </a:ext>
            </a:extLst>
          </p:cNvPr>
          <p:cNvSpPr txBox="1"/>
          <p:nvPr/>
        </p:nvSpPr>
        <p:spPr>
          <a:xfrm>
            <a:off x="308802" y="2069744"/>
            <a:ext cx="108004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Objectifs concrets de ce projet</a:t>
            </a:r>
          </a:p>
          <a:p>
            <a:endParaRPr lang="fr-FR" sz="2000"/>
          </a:p>
          <a:p>
            <a:pPr marL="342900" indent="-342900">
              <a:buFontTx/>
              <a:buChar char="-"/>
            </a:pPr>
            <a:r>
              <a:rPr lang="fr-FR" sz="2000"/>
              <a:t>Augmenter le repérage des ménages concernés et l’orientation vers les dispositifs d’aide</a:t>
            </a:r>
          </a:p>
          <a:p>
            <a:pPr marL="342900" indent="-342900">
              <a:buFontTx/>
              <a:buChar char="-"/>
            </a:pPr>
            <a:r>
              <a:rPr lang="fr-FR" sz="2000"/>
              <a:t>Isoler et mettre en lumière la problématique de la précarité énergétique</a:t>
            </a:r>
          </a:p>
          <a:p>
            <a:pPr marL="342900" indent="-342900">
              <a:buFontTx/>
              <a:buChar char="-"/>
            </a:pPr>
            <a:r>
              <a:rPr lang="fr-FR" sz="2000"/>
              <a:t>Faire monter en connaissances et compétences les acteurs du terrain</a:t>
            </a:r>
          </a:p>
          <a:p>
            <a:pPr marL="342900" indent="-342900">
              <a:buFontTx/>
              <a:buChar char="-"/>
            </a:pPr>
            <a:r>
              <a:rPr lang="fr-FR" sz="2000"/>
              <a:t>Créer une communauté agissante</a:t>
            </a:r>
          </a:p>
          <a:p>
            <a:pPr marL="342900" indent="-342900">
              <a:buFontTx/>
              <a:buChar char="-"/>
            </a:pPr>
            <a:r>
              <a:rPr lang="fr-FR" sz="2000"/>
              <a:t>Permettre d’accompagner tous les publics, sur tous les parcs</a:t>
            </a:r>
          </a:p>
          <a:p>
            <a:pPr marL="342900" indent="-342900">
              <a:buFontTx/>
              <a:buChar char="-"/>
            </a:pPr>
            <a:endParaRPr lang="fr-FR" sz="2000"/>
          </a:p>
          <a:p>
            <a:r>
              <a:rPr lang="fr-FR" sz="2000" b="1"/>
              <a:t>Prérequis</a:t>
            </a:r>
          </a:p>
          <a:p>
            <a:endParaRPr lang="fr-FR" sz="2000" b="1"/>
          </a:p>
          <a:p>
            <a:pPr marL="342900" indent="-342900">
              <a:buFontTx/>
              <a:buChar char="-"/>
            </a:pPr>
            <a:r>
              <a:rPr lang="fr-FR" sz="2000"/>
              <a:t>Créer un poste ou une mission de coordinateur au sein d’une structure volontaire</a:t>
            </a:r>
          </a:p>
          <a:p>
            <a:pPr marL="342900" indent="-342900">
              <a:buFontTx/>
              <a:buChar char="-"/>
            </a:pPr>
            <a:r>
              <a:rPr lang="fr-FR" sz="2000"/>
              <a:t>Fédérer les financeurs ou les lignes de financements</a:t>
            </a:r>
          </a:p>
          <a:p>
            <a:pPr marL="342900" indent="-342900">
              <a:buFontTx/>
              <a:buChar char="-"/>
            </a:pPr>
            <a:r>
              <a:rPr lang="fr-FR" sz="2000"/>
              <a:t>Constituer un groupement d’acteurs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903C3-8C08-B34F-8BC8-827D91D011DC}"/>
              </a:ext>
            </a:extLst>
          </p:cNvPr>
          <p:cNvSpPr/>
          <p:nvPr/>
        </p:nvSpPr>
        <p:spPr>
          <a:xfrm>
            <a:off x="308802" y="1046645"/>
            <a:ext cx="963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Dispositif de repérage formant et mobilisant les interlocuteurs clés proches des habitants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15147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1 – Les Reléclairés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4A2C77-0843-D149-8474-0F6A3B132940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Contenu potentiel de l’activité de sensibilisation / formation des acteurs</a:t>
            </a:r>
            <a:endParaRPr lang="fr-FR" sz="20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AF8B03-F3B2-0C4B-9BE2-74EBAFF0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64" y="1863934"/>
            <a:ext cx="5546336" cy="24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1 – Les Reléclairés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4A2C77-0843-D149-8474-0F6A3B132940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Contenu potentiel de l’activité de détection des ménages concernés</a:t>
            </a:r>
            <a:endParaRPr lang="fr-FR" sz="2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2631D2-F751-7444-96EA-E60CF478D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5108"/>
            <a:ext cx="12192000" cy="23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1 – Les Reléclairés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4A2C77-0843-D149-8474-0F6A3B132940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Ressources nécessaires</a:t>
            </a:r>
            <a:endParaRPr lang="fr-FR" sz="20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8F7389-0CF3-5D4B-8775-357596C8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2" y="1744899"/>
            <a:ext cx="6553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5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10;p5" descr="Les compagnons bâtisseurs de Bretagne">
            <a:extLst>
              <a:ext uri="{FF2B5EF4-FFF2-40B4-BE49-F238E27FC236}">
                <a16:creationId xmlns:a16="http://schemas.microsoft.com/office/drawing/2014/main" id="{A4F46062-723F-0541-8537-F3C359768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769" y="3393667"/>
            <a:ext cx="1660872" cy="166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1;p5">
            <a:extLst>
              <a:ext uri="{FF2B5EF4-FFF2-40B4-BE49-F238E27FC236}">
                <a16:creationId xmlns:a16="http://schemas.microsoft.com/office/drawing/2014/main" id="{2CE3E285-E628-834F-87C9-FBF4AA6EDC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39" y="2863804"/>
            <a:ext cx="1964896" cy="40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2;p5">
            <a:extLst>
              <a:ext uri="{FF2B5EF4-FFF2-40B4-BE49-F238E27FC236}">
                <a16:creationId xmlns:a16="http://schemas.microsoft.com/office/drawing/2014/main" id="{0B8FE5A1-4CD5-F142-8D9B-F55BF77A92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044" y="3817712"/>
            <a:ext cx="1402330" cy="6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;p5">
            <a:extLst>
              <a:ext uri="{FF2B5EF4-FFF2-40B4-BE49-F238E27FC236}">
                <a16:creationId xmlns:a16="http://schemas.microsoft.com/office/drawing/2014/main" id="{542BBD8D-8D8C-D94C-A59E-CA7CFB8190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6782" y="2496047"/>
            <a:ext cx="1304737" cy="113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4;p5">
            <a:extLst>
              <a:ext uri="{FF2B5EF4-FFF2-40B4-BE49-F238E27FC236}">
                <a16:creationId xmlns:a16="http://schemas.microsoft.com/office/drawing/2014/main" id="{36D0FA0A-8C9D-364B-A0B2-86545C4846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2283" y="3890578"/>
            <a:ext cx="1371004" cy="51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5;p5">
            <a:extLst>
              <a:ext uri="{FF2B5EF4-FFF2-40B4-BE49-F238E27FC236}">
                <a16:creationId xmlns:a16="http://schemas.microsoft.com/office/drawing/2014/main" id="{943FB29A-5005-E44A-A2EC-5ED651A80CC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92828" y="1399095"/>
            <a:ext cx="1096309" cy="10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16;p5">
            <a:extLst>
              <a:ext uri="{FF2B5EF4-FFF2-40B4-BE49-F238E27FC236}">
                <a16:creationId xmlns:a16="http://schemas.microsoft.com/office/drawing/2014/main" id="{10D31570-44D3-A043-B3C1-46324762D57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28771" y="1461373"/>
            <a:ext cx="968159" cy="92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7;p5">
            <a:extLst>
              <a:ext uri="{FF2B5EF4-FFF2-40B4-BE49-F238E27FC236}">
                <a16:creationId xmlns:a16="http://schemas.microsoft.com/office/drawing/2014/main" id="{63F29D02-4274-EC46-A186-7AD3F692AF0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1765" y="1539894"/>
            <a:ext cx="1141014" cy="76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8;p5">
            <a:extLst>
              <a:ext uri="{FF2B5EF4-FFF2-40B4-BE49-F238E27FC236}">
                <a16:creationId xmlns:a16="http://schemas.microsoft.com/office/drawing/2014/main" id="{6558F19C-0A93-0743-BE4A-D809A60DD79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73437" y="4663877"/>
            <a:ext cx="1057068" cy="64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9;p5" descr="Soliha, solidaires pour l'habitat">
            <a:extLst>
              <a:ext uri="{FF2B5EF4-FFF2-40B4-BE49-F238E27FC236}">
                <a16:creationId xmlns:a16="http://schemas.microsoft.com/office/drawing/2014/main" id="{5A2FE291-7293-BD44-B205-62C6B198BED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28998" y="2825641"/>
            <a:ext cx="1460609" cy="47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20;p5" descr="Accueil | renovation-doremi">
            <a:extLst>
              <a:ext uri="{FF2B5EF4-FFF2-40B4-BE49-F238E27FC236}">
                <a16:creationId xmlns:a16="http://schemas.microsoft.com/office/drawing/2014/main" id="{856E1DF1-8E4A-A947-89BF-033F3F3A159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75184" y="3655118"/>
            <a:ext cx="1910175" cy="95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21;p5" descr="Enedis — Wikipédia">
            <a:extLst>
              <a:ext uri="{FF2B5EF4-FFF2-40B4-BE49-F238E27FC236}">
                <a16:creationId xmlns:a16="http://schemas.microsoft.com/office/drawing/2014/main" id="{62F3C19A-A93B-214E-88D8-98998C8A2088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54468" y="1622420"/>
            <a:ext cx="1494197" cy="5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22;p5" descr="Fédération des Entreprises du BTP du Département du Rhône">
            <a:extLst>
              <a:ext uri="{FF2B5EF4-FFF2-40B4-BE49-F238E27FC236}">
                <a16:creationId xmlns:a16="http://schemas.microsoft.com/office/drawing/2014/main" id="{A351EE4D-0F19-C745-B4A5-6F67D338C160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24204" y="2682953"/>
            <a:ext cx="919254" cy="76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23;p5" descr="Planète Oui — Wikipédia">
            <a:extLst>
              <a:ext uri="{FF2B5EF4-FFF2-40B4-BE49-F238E27FC236}">
                <a16:creationId xmlns:a16="http://schemas.microsoft.com/office/drawing/2014/main" id="{A85BBF7B-3B64-884D-ACF9-1C921B165700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318082" y="4705020"/>
            <a:ext cx="948912" cy="56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24;p5">
            <a:extLst>
              <a:ext uri="{FF2B5EF4-FFF2-40B4-BE49-F238E27FC236}">
                <a16:creationId xmlns:a16="http://schemas.microsoft.com/office/drawing/2014/main" id="{66CF8B0B-6699-FD4C-992B-3E1A202CE9FC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t="30211" b="25832"/>
          <a:stretch/>
        </p:blipFill>
        <p:spPr>
          <a:xfrm>
            <a:off x="2971148" y="4566297"/>
            <a:ext cx="1917700" cy="84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25;p5" descr="Ma Caf - Caf du Rhône | caf.fr">
            <a:extLst>
              <a:ext uri="{FF2B5EF4-FFF2-40B4-BE49-F238E27FC236}">
                <a16:creationId xmlns:a16="http://schemas.microsoft.com/office/drawing/2014/main" id="{A76DE1C5-630F-6942-A5E5-BFFE94C842E4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12165" y="1443876"/>
            <a:ext cx="650980" cy="955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174;p10">
            <a:extLst>
              <a:ext uri="{FF2B5EF4-FFF2-40B4-BE49-F238E27FC236}">
                <a16:creationId xmlns:a16="http://schemas.microsoft.com/office/drawing/2014/main" id="{FA48A07E-03CE-1F4A-BA36-06ED56648315}"/>
              </a:ext>
            </a:extLst>
          </p:cNvPr>
          <p:cNvCxnSpPr>
            <a:cxnSpLocks/>
          </p:cNvCxnSpPr>
          <p:nvPr/>
        </p:nvCxnSpPr>
        <p:spPr>
          <a:xfrm>
            <a:off x="8518850" y="351812"/>
            <a:ext cx="0" cy="619529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BC12B63-9C74-1148-8FFE-078982DEA115}"/>
              </a:ext>
            </a:extLst>
          </p:cNvPr>
          <p:cNvSpPr txBox="1"/>
          <p:nvPr/>
        </p:nvSpPr>
        <p:spPr>
          <a:xfrm>
            <a:off x="8630680" y="351812"/>
            <a:ext cx="342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Présents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ALEC Lyon - Muriel Fusy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Grand Lyon Habitat – Louise Bonniel Charlier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Grand Lyon Habitat – Anna Renaud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Chaire HOPE – Béatrice Le Moing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ENGIE – Anne Archambault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ENEDIS – Yves Béal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Planète Oui – Anne-Laure Henry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URBS – Jonathan Villot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Soliha – Joseph Clémenceau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Compagnons Bâtisseurs – Julie Solenne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Energie Solidaire – Kevin Chaplais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Dorémi – Kevin Danel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A99F008-9BF4-FB4E-ACA3-7194C24D9580}"/>
              </a:ext>
            </a:extLst>
          </p:cNvPr>
          <p:cNvSpPr txBox="1"/>
          <p:nvPr/>
        </p:nvSpPr>
        <p:spPr>
          <a:xfrm>
            <a:off x="8630678" y="3301111"/>
            <a:ext cx="42454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Excusés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CAF – Odile Mauguier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Grand Lyon Habitat – Eric Perron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Habitat &amp; Humanisme – Frédérique Alacoque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Rhône BTP – Frédéric Wolf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Saint Gobain – Mickaël de Chalendar</a:t>
            </a:r>
          </a:p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0E2781E-95C7-2340-A035-3198F5B176D0}"/>
              </a:ext>
            </a:extLst>
          </p:cNvPr>
          <p:cNvSpPr txBox="1"/>
          <p:nvPr/>
        </p:nvSpPr>
        <p:spPr>
          <a:xfrm>
            <a:off x="8630678" y="4793414"/>
            <a:ext cx="424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Equipe Centsept / Fonda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Florence Lécluse	David Rincon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Antoine Louvet	Charlotte Debray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Cécile Depaepe	Hannah Olivetti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3B15A76-2E2D-8B4F-8DBA-9DBAE744D58C}"/>
              </a:ext>
            </a:extLst>
          </p:cNvPr>
          <p:cNvSpPr txBox="1"/>
          <p:nvPr/>
        </p:nvSpPr>
        <p:spPr>
          <a:xfrm>
            <a:off x="8641064" y="5788335"/>
            <a:ext cx="424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Interlocutrices Métropole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Florence Tardieu</a:t>
            </a:r>
          </a:p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Magali Robert</a:t>
            </a:r>
          </a:p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1 – Les Reléclairés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4A2C77-0843-D149-8474-0F6A3B132940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Points d’attention</a:t>
            </a:r>
            <a:endParaRPr lang="fr-FR" sz="2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40B7B-DB8D-534F-ABDE-1E81A93B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728224"/>
            <a:ext cx="11010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2 – Bénévolt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17513B-D40C-F646-B217-9D00792D6172}"/>
              </a:ext>
            </a:extLst>
          </p:cNvPr>
          <p:cNvSpPr txBox="1"/>
          <p:nvPr/>
        </p:nvSpPr>
        <p:spPr>
          <a:xfrm>
            <a:off x="308801" y="1690062"/>
            <a:ext cx="112671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Objectifs concrets de ce projet</a:t>
            </a:r>
          </a:p>
          <a:p>
            <a:endParaRPr lang="fr-FR" sz="2000"/>
          </a:p>
          <a:p>
            <a:pPr marL="342900" indent="-342900">
              <a:buFontTx/>
              <a:buChar char="-"/>
            </a:pPr>
            <a:r>
              <a:rPr lang="fr-FR" sz="2000"/>
              <a:t>Faire gagner du temps aux professionnels</a:t>
            </a:r>
          </a:p>
          <a:p>
            <a:pPr marL="342900" indent="-342900">
              <a:buFontTx/>
              <a:buChar char="-"/>
            </a:pPr>
            <a:r>
              <a:rPr lang="fr-FR" sz="2000"/>
              <a:t>Répondre à la difficulté de financer l’accompagement</a:t>
            </a:r>
          </a:p>
          <a:p>
            <a:pPr marL="342900" indent="-342900">
              <a:buFontTx/>
              <a:buChar char="-"/>
            </a:pPr>
            <a:r>
              <a:rPr lang="fr-FR" sz="2000"/>
              <a:t>Construire des liens réguliers avec les familles, tisser des liens de confiance</a:t>
            </a:r>
          </a:p>
          <a:p>
            <a:pPr marL="342900" indent="-342900">
              <a:buFontTx/>
              <a:buChar char="-"/>
            </a:pPr>
            <a:r>
              <a:rPr lang="fr-FR" sz="2000"/>
              <a:t>S’adresser à tous en prenant en compte les spécificités de chacun</a:t>
            </a:r>
          </a:p>
          <a:p>
            <a:pPr marL="342900" indent="-342900">
              <a:buFontTx/>
              <a:buChar char="-"/>
            </a:pPr>
            <a:r>
              <a:rPr lang="fr-FR" sz="2000"/>
              <a:t>Supprimer le reste à charge pour les propriétaires occupants</a:t>
            </a:r>
          </a:p>
          <a:p>
            <a:pPr marL="342900" indent="-342900">
              <a:buFontTx/>
              <a:buChar char="-"/>
            </a:pPr>
            <a:endParaRPr lang="fr-FR" sz="2000"/>
          </a:p>
          <a:p>
            <a:r>
              <a:rPr lang="fr-FR" sz="2000" b="1"/>
              <a:t>Prérequis</a:t>
            </a:r>
          </a:p>
          <a:p>
            <a:endParaRPr lang="fr-FR" sz="2000" b="1"/>
          </a:p>
          <a:p>
            <a:pPr marL="342900" indent="-342900">
              <a:buFontTx/>
              <a:buChar char="-"/>
            </a:pPr>
            <a:r>
              <a:rPr lang="fr-FR" sz="2000"/>
              <a:t>Financer un poste (Métropole, fondation de France, fondation Schneider electric, + dons ... 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E1D90-10F7-7D46-BF69-50186DD254C7}"/>
              </a:ext>
            </a:extLst>
          </p:cNvPr>
          <p:cNvSpPr/>
          <p:nvPr/>
        </p:nvSpPr>
        <p:spPr>
          <a:xfrm>
            <a:off x="308801" y="1046645"/>
            <a:ext cx="11722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Coordination d’un réseau de bénévoles en complément de 	l’accompagnement des professionnels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20541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2 – Bénévolt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17513B-D40C-F646-B217-9D00792D6172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Contenu potentiel de l’activité (1/2)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336B45-2BDD-BA4E-9FB7-0E49D058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2" y="1867170"/>
            <a:ext cx="6324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1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2 – Bénévolt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17513B-D40C-F646-B217-9D00792D6172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Contenu potentiel de l’activité (2/2)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3F13FE-6E97-D34C-9FEA-CE409328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08" y="1795293"/>
            <a:ext cx="94107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8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539" b="1">
                <a:solidFill>
                  <a:schemeClr val="dk1"/>
                </a:solidFill>
              </a:rPr>
              <a:t>Groupe 2 – Bénévolt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17513B-D40C-F646-B217-9D00792D6172}"/>
              </a:ext>
            </a:extLst>
          </p:cNvPr>
          <p:cNvSpPr txBox="1"/>
          <p:nvPr/>
        </p:nvSpPr>
        <p:spPr>
          <a:xfrm>
            <a:off x="308802" y="1167376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Ressources nécessaires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C5886F-A495-334A-808E-EEDFB649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2" y="1724362"/>
            <a:ext cx="3708400" cy="13081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AC2686-D0CB-1846-99CD-34BB7D4D92A0}"/>
              </a:ext>
            </a:extLst>
          </p:cNvPr>
          <p:cNvSpPr txBox="1"/>
          <p:nvPr/>
        </p:nvSpPr>
        <p:spPr>
          <a:xfrm>
            <a:off x="308802" y="3228945"/>
            <a:ext cx="108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Points d’attention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F4CB3A-531C-0B49-8F0F-3A7783BC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02" y="3825538"/>
            <a:ext cx="1045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4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/>
        </p:nvSpPr>
        <p:spPr>
          <a:xfrm>
            <a:off x="3664418" y="254576"/>
            <a:ext cx="47879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1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Prochaine étape</a:t>
            </a:r>
            <a:endParaRPr sz="32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663975" y="4242499"/>
            <a:ext cx="10269533" cy="517639"/>
          </a:xfrm>
          <a:prstGeom prst="homePlate">
            <a:avLst>
              <a:gd name="adj" fmla="val 242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51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l="13811" r="16781"/>
          <a:stretch/>
        </p:blipFill>
        <p:spPr>
          <a:xfrm>
            <a:off x="11279385" y="3126439"/>
            <a:ext cx="851952" cy="127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16"/>
          <p:cNvCxnSpPr>
            <a:cxnSpLocks/>
          </p:cNvCxnSpPr>
          <p:nvPr/>
        </p:nvCxnSpPr>
        <p:spPr>
          <a:xfrm>
            <a:off x="1217564" y="3334939"/>
            <a:ext cx="0" cy="8718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16"/>
          <p:cNvCxnSpPr>
            <a:cxnSpLocks/>
          </p:cNvCxnSpPr>
          <p:nvPr/>
        </p:nvCxnSpPr>
        <p:spPr>
          <a:xfrm flipH="1">
            <a:off x="2484172" y="3647609"/>
            <a:ext cx="1" cy="5592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p16"/>
          <p:cNvCxnSpPr>
            <a:cxnSpLocks/>
          </p:cNvCxnSpPr>
          <p:nvPr/>
        </p:nvCxnSpPr>
        <p:spPr>
          <a:xfrm>
            <a:off x="3764229" y="3541447"/>
            <a:ext cx="1" cy="65472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16"/>
          <p:cNvCxnSpPr>
            <a:cxnSpLocks/>
          </p:cNvCxnSpPr>
          <p:nvPr/>
        </p:nvCxnSpPr>
        <p:spPr>
          <a:xfrm>
            <a:off x="5044282" y="3453183"/>
            <a:ext cx="4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16"/>
          <p:cNvCxnSpPr>
            <a:cxnSpLocks/>
          </p:cNvCxnSpPr>
          <p:nvPr/>
        </p:nvCxnSpPr>
        <p:spPr>
          <a:xfrm>
            <a:off x="6337788" y="3541447"/>
            <a:ext cx="4" cy="6563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16"/>
          <p:cNvCxnSpPr>
            <a:cxnSpLocks/>
          </p:cNvCxnSpPr>
          <p:nvPr/>
        </p:nvCxnSpPr>
        <p:spPr>
          <a:xfrm>
            <a:off x="7617846" y="3461291"/>
            <a:ext cx="1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6"/>
          <p:cNvCxnSpPr>
            <a:cxnSpLocks/>
          </p:cNvCxnSpPr>
          <p:nvPr/>
        </p:nvCxnSpPr>
        <p:spPr>
          <a:xfrm>
            <a:off x="8897901" y="3453182"/>
            <a:ext cx="1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6"/>
          <p:cNvCxnSpPr>
            <a:cxnSpLocks/>
          </p:cNvCxnSpPr>
          <p:nvPr/>
        </p:nvCxnSpPr>
        <p:spPr>
          <a:xfrm>
            <a:off x="10151062" y="3461290"/>
            <a:ext cx="1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16"/>
          <p:cNvSpPr txBox="1"/>
          <p:nvPr/>
        </p:nvSpPr>
        <p:spPr>
          <a:xfrm>
            <a:off x="644952" y="2717457"/>
            <a:ext cx="1264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Lancement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2003394" y="2717457"/>
            <a:ext cx="15595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des causes et problématiques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3432051" y="2717457"/>
            <a:ext cx="120219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Choix prob.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idéation #1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634249" y="2502033"/>
            <a:ext cx="135079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Inspiration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Idéation #2 Fiches projet(s)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6120492" y="2717457"/>
            <a:ext cx="1350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projet(s)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7359576" y="2717457"/>
            <a:ext cx="1350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projet(s)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8613844" y="2717457"/>
            <a:ext cx="1350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projet(s)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9922852" y="2717457"/>
            <a:ext cx="15595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d’actions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352325" y="4745423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Mercredi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octobre apm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1618934" y="4744433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novembre matin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2925885" y="4744223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novembre apm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4190623" y="4745423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décembre apm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5457232" y="4744222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janvier apm</a:t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6752608" y="4742975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février apm</a:t>
            </a:r>
            <a:endParaRPr/>
          </a:p>
        </p:txBody>
      </p:sp>
      <p:sp>
        <p:nvSpPr>
          <p:cNvPr id="319" name="Google Shape;319;p16"/>
          <p:cNvSpPr txBox="1"/>
          <p:nvPr/>
        </p:nvSpPr>
        <p:spPr>
          <a:xfrm>
            <a:off x="8032663" y="4746399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février apm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9297898" y="4740336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mars apm</a:t>
            </a:r>
            <a:endParaRPr/>
          </a:p>
        </p:txBody>
      </p:sp>
      <p:pic>
        <p:nvPicPr>
          <p:cNvPr id="3" name="Graphique 2" descr="Coche">
            <a:extLst>
              <a:ext uri="{FF2B5EF4-FFF2-40B4-BE49-F238E27FC236}">
                <a16:creationId xmlns:a16="http://schemas.microsoft.com/office/drawing/2014/main" id="{2A396FC7-F1FE-8A4D-AF48-84BCB67DD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257" y="4206809"/>
            <a:ext cx="523221" cy="523221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CA016DD-CD9D-4E46-9F9D-6F0FF9BC385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531588" y="4458596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que 39" descr="Coche">
            <a:extLst>
              <a:ext uri="{FF2B5EF4-FFF2-40B4-BE49-F238E27FC236}">
                <a16:creationId xmlns:a16="http://schemas.microsoft.com/office/drawing/2014/main" id="{B673101E-1088-5940-8BAE-BDF4D4381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1314" y="4206809"/>
            <a:ext cx="523221" cy="523221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C8B7505-B104-2045-A1B2-F2F9D45FD134}"/>
              </a:ext>
            </a:extLst>
          </p:cNvPr>
          <p:cNvCxnSpPr>
            <a:cxnSpLocks/>
          </p:cNvCxnSpPr>
          <p:nvPr/>
        </p:nvCxnSpPr>
        <p:spPr>
          <a:xfrm>
            <a:off x="2841459" y="4468419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que 33" descr="Coche">
            <a:extLst>
              <a:ext uri="{FF2B5EF4-FFF2-40B4-BE49-F238E27FC236}">
                <a16:creationId xmlns:a16="http://schemas.microsoft.com/office/drawing/2014/main" id="{ED03A7EE-E0E0-3E40-8EE7-282248887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2342" y="4199954"/>
            <a:ext cx="523221" cy="523221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CA3BD4B-C03C-A147-953B-DEB6CB0D610E}"/>
              </a:ext>
            </a:extLst>
          </p:cNvPr>
          <p:cNvCxnSpPr>
            <a:cxnSpLocks/>
          </p:cNvCxnSpPr>
          <p:nvPr/>
        </p:nvCxnSpPr>
        <p:spPr>
          <a:xfrm>
            <a:off x="4033150" y="4476418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 descr="Coche">
            <a:extLst>
              <a:ext uri="{FF2B5EF4-FFF2-40B4-BE49-F238E27FC236}">
                <a16:creationId xmlns:a16="http://schemas.microsoft.com/office/drawing/2014/main" id="{3B5D6773-1A53-4142-9A74-FCE4C3091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2158" y="4229661"/>
            <a:ext cx="523221" cy="523221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1D1BF30-E782-C84B-980C-79D2939CF4D5}"/>
              </a:ext>
            </a:extLst>
          </p:cNvPr>
          <p:cNvCxnSpPr>
            <a:cxnSpLocks/>
          </p:cNvCxnSpPr>
          <p:nvPr/>
        </p:nvCxnSpPr>
        <p:spPr>
          <a:xfrm>
            <a:off x="5332248" y="4486242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4AE9605-2D0C-BC42-91E1-02BBCA9BEE38}"/>
              </a:ext>
            </a:extLst>
          </p:cNvPr>
          <p:cNvSpPr/>
          <p:nvPr/>
        </p:nvSpPr>
        <p:spPr>
          <a:xfrm>
            <a:off x="7386732" y="4266582"/>
            <a:ext cx="471205" cy="471205"/>
          </a:xfrm>
          <a:prstGeom prst="ellipse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pic>
        <p:nvPicPr>
          <p:cNvPr id="39" name="Graphique 38" descr="Coche">
            <a:extLst>
              <a:ext uri="{FF2B5EF4-FFF2-40B4-BE49-F238E27FC236}">
                <a16:creationId xmlns:a16="http://schemas.microsoft.com/office/drawing/2014/main" id="{F6F23C60-1C89-8A4A-9E73-F3C59A13A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2361" y="4266582"/>
            <a:ext cx="523221" cy="523221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BD722EA-0B43-AD43-AE27-41E297AA4061}"/>
              </a:ext>
            </a:extLst>
          </p:cNvPr>
          <p:cNvCxnSpPr>
            <a:cxnSpLocks/>
          </p:cNvCxnSpPr>
          <p:nvPr/>
        </p:nvCxnSpPr>
        <p:spPr>
          <a:xfrm>
            <a:off x="6584396" y="4496066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B238CB6B-CA2D-EB4D-A8AC-9724A40F36F1}"/>
              </a:ext>
            </a:extLst>
          </p:cNvPr>
          <p:cNvSpPr txBox="1"/>
          <p:nvPr/>
        </p:nvSpPr>
        <p:spPr>
          <a:xfrm>
            <a:off x="462443" y="1642864"/>
            <a:ext cx="1126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Poursuite de la conception de la mécanique des deux projets le 4 février.</a:t>
            </a:r>
          </a:p>
        </p:txBody>
      </p:sp>
    </p:spTree>
    <p:extLst>
      <p:ext uri="{BB962C8B-B14F-4D97-AF65-F5344CB8AC3E}">
        <p14:creationId xmlns:p14="http://schemas.microsoft.com/office/powerpoint/2010/main" val="233570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1083420" y="1857538"/>
            <a:ext cx="1098848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&amp; inter-connaissance</a:t>
            </a:r>
            <a:endParaRPr lang="fr-FR"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 sur les 3 concepts imaginés</a:t>
            </a:r>
            <a:endParaRPr lang="fr-FR"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Suite de la conception : fonctionnement de chaque solution</a:t>
            </a:r>
            <a:endParaRPr lang="fr-FR"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des solutions et questions </a:t>
            </a:r>
          </a:p>
          <a:p>
            <a:pPr marL="8001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Décision de poursuivre sur chacune des solutions</a:t>
            </a:r>
          </a:p>
        </p:txBody>
      </p:sp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0"/>
          <p:cNvCxnSpPr>
            <a:cxnSpLocks/>
          </p:cNvCxnSpPr>
          <p:nvPr/>
        </p:nvCxnSpPr>
        <p:spPr>
          <a:xfrm>
            <a:off x="1083420" y="1584183"/>
            <a:ext cx="0" cy="358373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4088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/>
        </p:nvSpPr>
        <p:spPr>
          <a:xfrm>
            <a:off x="3664418" y="254576"/>
            <a:ext cx="47879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1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Avancement du Labo</a:t>
            </a:r>
            <a:endParaRPr sz="32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578422" y="3803587"/>
            <a:ext cx="10269533" cy="517639"/>
          </a:xfrm>
          <a:prstGeom prst="homePlate">
            <a:avLst>
              <a:gd name="adj" fmla="val 242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51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l="13811" r="16781"/>
          <a:stretch/>
        </p:blipFill>
        <p:spPr>
          <a:xfrm>
            <a:off x="11193832" y="2687527"/>
            <a:ext cx="851952" cy="127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16"/>
          <p:cNvCxnSpPr>
            <a:cxnSpLocks/>
          </p:cNvCxnSpPr>
          <p:nvPr/>
        </p:nvCxnSpPr>
        <p:spPr>
          <a:xfrm>
            <a:off x="1132011" y="2896027"/>
            <a:ext cx="0" cy="8718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16"/>
          <p:cNvCxnSpPr>
            <a:cxnSpLocks/>
          </p:cNvCxnSpPr>
          <p:nvPr/>
        </p:nvCxnSpPr>
        <p:spPr>
          <a:xfrm flipH="1">
            <a:off x="2398619" y="3208697"/>
            <a:ext cx="1" cy="5592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p16"/>
          <p:cNvCxnSpPr>
            <a:cxnSpLocks/>
          </p:cNvCxnSpPr>
          <p:nvPr/>
        </p:nvCxnSpPr>
        <p:spPr>
          <a:xfrm>
            <a:off x="3678676" y="3102535"/>
            <a:ext cx="1" cy="65472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16"/>
          <p:cNvCxnSpPr>
            <a:cxnSpLocks/>
          </p:cNvCxnSpPr>
          <p:nvPr/>
        </p:nvCxnSpPr>
        <p:spPr>
          <a:xfrm>
            <a:off x="4958729" y="3014271"/>
            <a:ext cx="4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16"/>
          <p:cNvCxnSpPr>
            <a:cxnSpLocks/>
          </p:cNvCxnSpPr>
          <p:nvPr/>
        </p:nvCxnSpPr>
        <p:spPr>
          <a:xfrm>
            <a:off x="6252235" y="3102535"/>
            <a:ext cx="4" cy="6563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16"/>
          <p:cNvCxnSpPr>
            <a:cxnSpLocks/>
          </p:cNvCxnSpPr>
          <p:nvPr/>
        </p:nvCxnSpPr>
        <p:spPr>
          <a:xfrm>
            <a:off x="7532293" y="3022379"/>
            <a:ext cx="1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6"/>
          <p:cNvCxnSpPr>
            <a:cxnSpLocks/>
          </p:cNvCxnSpPr>
          <p:nvPr/>
        </p:nvCxnSpPr>
        <p:spPr>
          <a:xfrm>
            <a:off x="8812348" y="3014270"/>
            <a:ext cx="1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6"/>
          <p:cNvCxnSpPr>
            <a:cxnSpLocks/>
          </p:cNvCxnSpPr>
          <p:nvPr/>
        </p:nvCxnSpPr>
        <p:spPr>
          <a:xfrm>
            <a:off x="10065509" y="3022378"/>
            <a:ext cx="1" cy="7386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16"/>
          <p:cNvSpPr txBox="1"/>
          <p:nvPr/>
        </p:nvSpPr>
        <p:spPr>
          <a:xfrm>
            <a:off x="559399" y="2278545"/>
            <a:ext cx="1264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Lancement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1917841" y="2278545"/>
            <a:ext cx="15595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des causes et problématiques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3346498" y="2278545"/>
            <a:ext cx="120219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Choix prob.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idéation #1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548696" y="2063121"/>
            <a:ext cx="135079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Inspiration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Idéation #2 Fiches projet(s)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6034939" y="2278545"/>
            <a:ext cx="1350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projet(s)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7274023" y="2278545"/>
            <a:ext cx="1350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projet(s)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8528291" y="2278545"/>
            <a:ext cx="1350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projet(s)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9837299" y="2278545"/>
            <a:ext cx="15595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#8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d’actions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266772" y="4306511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Mercredi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octobre apm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1533381" y="4305521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novembre matin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2840332" y="4305311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novembre apm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4105070" y="4306511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décembre apm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5371679" y="4305310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janvier apm</a:t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6667055" y="4304063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février apm</a:t>
            </a:r>
            <a:endParaRPr/>
          </a:p>
        </p:txBody>
      </p:sp>
      <p:sp>
        <p:nvSpPr>
          <p:cNvPr id="319" name="Google Shape;319;p16"/>
          <p:cNvSpPr txBox="1"/>
          <p:nvPr/>
        </p:nvSpPr>
        <p:spPr>
          <a:xfrm>
            <a:off x="7947110" y="4307487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février apm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9212345" y="4301424"/>
            <a:ext cx="1730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mars apm</a:t>
            </a:r>
            <a:endParaRPr/>
          </a:p>
        </p:txBody>
      </p:sp>
      <p:pic>
        <p:nvPicPr>
          <p:cNvPr id="3" name="Graphique 2" descr="Coche">
            <a:extLst>
              <a:ext uri="{FF2B5EF4-FFF2-40B4-BE49-F238E27FC236}">
                <a16:creationId xmlns:a16="http://schemas.microsoft.com/office/drawing/2014/main" id="{2A396FC7-F1FE-8A4D-AF48-84BCB67DD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704" y="3767897"/>
            <a:ext cx="523221" cy="523221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CA016DD-CD9D-4E46-9F9D-6F0FF9BC385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446035" y="4019684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que 39" descr="Coche">
            <a:extLst>
              <a:ext uri="{FF2B5EF4-FFF2-40B4-BE49-F238E27FC236}">
                <a16:creationId xmlns:a16="http://schemas.microsoft.com/office/drawing/2014/main" id="{B673101E-1088-5940-8BAE-BDF4D4381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5761" y="3767897"/>
            <a:ext cx="523221" cy="523221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C8B7505-B104-2045-A1B2-F2F9D45FD134}"/>
              </a:ext>
            </a:extLst>
          </p:cNvPr>
          <p:cNvCxnSpPr>
            <a:cxnSpLocks/>
          </p:cNvCxnSpPr>
          <p:nvPr/>
        </p:nvCxnSpPr>
        <p:spPr>
          <a:xfrm>
            <a:off x="2755906" y="4029507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que 33" descr="Coche">
            <a:extLst>
              <a:ext uri="{FF2B5EF4-FFF2-40B4-BE49-F238E27FC236}">
                <a16:creationId xmlns:a16="http://schemas.microsoft.com/office/drawing/2014/main" id="{ED03A7EE-E0E0-3E40-8EE7-282248887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6789" y="3761042"/>
            <a:ext cx="523221" cy="523221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CA3BD4B-C03C-A147-953B-DEB6CB0D610E}"/>
              </a:ext>
            </a:extLst>
          </p:cNvPr>
          <p:cNvCxnSpPr>
            <a:cxnSpLocks/>
          </p:cNvCxnSpPr>
          <p:nvPr/>
        </p:nvCxnSpPr>
        <p:spPr>
          <a:xfrm>
            <a:off x="3947597" y="4037506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 descr="Coche">
            <a:extLst>
              <a:ext uri="{FF2B5EF4-FFF2-40B4-BE49-F238E27FC236}">
                <a16:creationId xmlns:a16="http://schemas.microsoft.com/office/drawing/2014/main" id="{3B5D6773-1A53-4142-9A74-FCE4C3091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605" y="3790749"/>
            <a:ext cx="523221" cy="523221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1D1BF30-E782-C84B-980C-79D2939CF4D5}"/>
              </a:ext>
            </a:extLst>
          </p:cNvPr>
          <p:cNvCxnSpPr>
            <a:cxnSpLocks/>
          </p:cNvCxnSpPr>
          <p:nvPr/>
        </p:nvCxnSpPr>
        <p:spPr>
          <a:xfrm>
            <a:off x="5246695" y="4047330"/>
            <a:ext cx="729726" cy="9824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4AE9605-2D0C-BC42-91E1-02BBCA9BEE38}"/>
              </a:ext>
            </a:extLst>
          </p:cNvPr>
          <p:cNvSpPr/>
          <p:nvPr/>
        </p:nvSpPr>
        <p:spPr>
          <a:xfrm>
            <a:off x="6033856" y="3827670"/>
            <a:ext cx="471205" cy="471205"/>
          </a:xfrm>
          <a:prstGeom prst="ellipse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3658B3C-A918-BD46-978C-BF20804555CB}"/>
              </a:ext>
            </a:extLst>
          </p:cNvPr>
          <p:cNvSpPr/>
          <p:nvPr/>
        </p:nvSpPr>
        <p:spPr>
          <a:xfrm>
            <a:off x="6136934" y="3930748"/>
            <a:ext cx="265048" cy="265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94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977543" y="1690082"/>
            <a:ext cx="1023691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>
              <a:buSzPts val="24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Ambition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Résoudre une des problématiques clés entraînant la précarité 			énergétique grâce à une stratégie d’impact collectif, au sein d’une 			équipe Labo.</a:t>
            </a:r>
            <a:endParaRPr lang="fr-FR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-FR" sz="200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#solution systémique  #précarité  #environnement #emploi</a:t>
            </a:r>
            <a:endParaRPr sz="14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		</a:t>
            </a:r>
            <a:r>
              <a:rPr lang="fr-F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Expérimenter en 2021 1 à 2 solutions innovantes 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lutter contre la 			précarité énergétique de manière systémique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buSzPts val="2000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Problématique 	</a:t>
            </a:r>
            <a:r>
              <a:rPr lang="fr-FR" sz="2000" b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Comment repérer et accompagner de manière transverse et </a:t>
            </a:r>
          </a:p>
          <a:p>
            <a:pPr marL="342900" lvl="0">
              <a:buSzPts val="2000"/>
            </a:pPr>
            <a:r>
              <a:rPr lang="fr-FR" sz="20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choisie</a:t>
            </a:r>
            <a:r>
              <a:rPr lang="fr-FR" sz="2000" b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		personnalisée les ménages en situation de précarité énergétique ?</a:t>
            </a:r>
            <a:endParaRPr lang="fr-FR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fr-FR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2447274" y="294974"/>
            <a:ext cx="9273223" cy="43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noAutofit/>
          </a:bodyPr>
          <a:lstStyle/>
          <a:p>
            <a:pPr marL="1151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9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Ambition et objectifs du Labo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0"/>
          <p:cNvCxnSpPr>
            <a:cxnSpLocks/>
          </p:cNvCxnSpPr>
          <p:nvPr/>
        </p:nvCxnSpPr>
        <p:spPr>
          <a:xfrm>
            <a:off x="1083420" y="1584183"/>
            <a:ext cx="0" cy="358373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/>
        </p:nvSpPr>
        <p:spPr>
          <a:xfrm>
            <a:off x="2773577" y="197344"/>
            <a:ext cx="72968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1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Etat d’esprit en ce début d’atelier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5BE364-0F95-9442-822D-188807C01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77" y="912394"/>
            <a:ext cx="7141718" cy="50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/>
        </p:nvSpPr>
        <p:spPr>
          <a:xfrm>
            <a:off x="3266871" y="206022"/>
            <a:ext cx="56582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1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 actualités à partager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7AED90-3BFC-9345-B1E3-B3E493D72C3C}"/>
              </a:ext>
            </a:extLst>
          </p:cNvPr>
          <p:cNvSpPr txBox="1"/>
          <p:nvPr/>
        </p:nvSpPr>
        <p:spPr>
          <a:xfrm>
            <a:off x="338888" y="2613392"/>
            <a:ext cx="11514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/>
              <a:t>HOPE</a:t>
            </a:r>
            <a:r>
              <a:rPr lang="fr-FR" sz="2000"/>
              <a:t> : Organisation d’une dynamique étudiante nationale – 23/02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/>
              <a:t>L’ALEC</a:t>
            </a:r>
            <a:r>
              <a:rPr lang="fr-FR" sz="2000"/>
              <a:t> lance un travail de sensibilisation avec des psychologues sociaux (Psykolab)</a:t>
            </a:r>
          </a:p>
          <a:p>
            <a:endParaRPr lang="fr-FR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/>
              <a:t>L’appel à projets </a:t>
            </a:r>
            <a:r>
              <a:rPr lang="fr-FR" sz="2000" b="1"/>
              <a:t>CHAUFFETOI</a:t>
            </a:r>
            <a:r>
              <a:rPr lang="fr-FR" sz="2000"/>
              <a:t> est toujours en cours. </a:t>
            </a:r>
            <a:r>
              <a:rPr lang="fr-FR" sz="2000">
                <a:hlinkClick r:id="rId3"/>
              </a:rPr>
              <a:t>https://chauffetoi.fr</a:t>
            </a:r>
            <a:r>
              <a:rPr lang="fr-FR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09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09A0304A-26BC-DF4C-A5CF-A98054FAE0E7}"/>
              </a:ext>
            </a:extLst>
          </p:cNvPr>
          <p:cNvSpPr txBox="1"/>
          <p:nvPr/>
        </p:nvSpPr>
        <p:spPr>
          <a:xfrm>
            <a:off x="903111" y="1146820"/>
            <a:ext cx="1038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solidFill>
                  <a:srgbClr val="FFC000"/>
                </a:solidFill>
              </a:rPr>
              <a:t>Présentation de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52D71EF-9BD2-1443-AE7C-20B1F7AF6B57}"/>
              </a:ext>
            </a:extLst>
          </p:cNvPr>
          <p:cNvSpPr txBox="1"/>
          <p:nvPr/>
        </p:nvSpPr>
        <p:spPr>
          <a:xfrm>
            <a:off x="903111" y="5296652"/>
            <a:ext cx="1038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rgbClr val="FFC000"/>
                </a:solidFill>
              </a:rPr>
              <a:t>3’</a:t>
            </a:r>
          </a:p>
        </p:txBody>
      </p:sp>
      <p:pic>
        <p:nvPicPr>
          <p:cNvPr id="1026" name="Picture 2" descr="Énergie Solidaire | LinkedIn">
            <a:extLst>
              <a:ext uri="{FF2B5EF4-FFF2-40B4-BE49-F238E27FC236}">
                <a16:creationId xmlns:a16="http://schemas.microsoft.com/office/drawing/2014/main" id="{1BE97C0C-35EF-4042-A4C8-948F8035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09" y="2026412"/>
            <a:ext cx="2463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A54663-3FA9-0349-BB79-BEB8DF0E0F30}"/>
              </a:ext>
            </a:extLst>
          </p:cNvPr>
          <p:cNvSpPr txBox="1"/>
          <p:nvPr/>
        </p:nvSpPr>
        <p:spPr>
          <a:xfrm>
            <a:off x="3731843" y="4693377"/>
            <a:ext cx="472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/>
              <a:t>Par Kevin Chaplais, Délégué général</a:t>
            </a:r>
          </a:p>
        </p:txBody>
      </p:sp>
    </p:spTree>
    <p:extLst>
      <p:ext uri="{BB962C8B-B14F-4D97-AF65-F5344CB8AC3E}">
        <p14:creationId xmlns:p14="http://schemas.microsoft.com/office/powerpoint/2010/main" val="295966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39BEC3-6E0D-9F41-9218-66C01EE1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44" y="0"/>
            <a:ext cx="10201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6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460D721AAE74EA5B14D9637EBA1F5" ma:contentTypeVersion="12" ma:contentTypeDescription="Crée un document." ma:contentTypeScope="" ma:versionID="8bad05a71cf470ff30c557596ff6078a">
  <xsd:schema xmlns:xsd="http://www.w3.org/2001/XMLSchema" xmlns:xs="http://www.w3.org/2001/XMLSchema" xmlns:p="http://schemas.microsoft.com/office/2006/metadata/properties" xmlns:ns2="0824e851-16c3-43f8-827a-3d51d086fdc5" xmlns:ns3="a42266fc-f01a-4c6b-b24b-a8a6273c9246" targetNamespace="http://schemas.microsoft.com/office/2006/metadata/properties" ma:root="true" ma:fieldsID="8aa41ce76f182b0b445bfe65bf234266" ns2:_="" ns3:_="">
    <xsd:import namespace="0824e851-16c3-43f8-827a-3d51d086fdc5"/>
    <xsd:import namespace="a42266fc-f01a-4c6b-b24b-a8a6273c9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4e851-16c3-43f8-827a-3d51d086f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266fc-f01a-4c6b-b24b-a8a6273c92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A18443-09EB-482B-B40C-E784628478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50F9C-C757-48CD-9635-CCC83AB96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4e851-16c3-43f8-827a-3d51d086fdc5"/>
    <ds:schemaRef ds:uri="a42266fc-f01a-4c6b-b24b-a8a6273c9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A54F7-2032-4E26-8315-1F79BC7AA0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9755</TotalTime>
  <Words>1095</Words>
  <Application>Microsoft Macintosh PowerPoint</Application>
  <PresentationFormat>Grand écran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Lécluse</dc:creator>
  <cp:lastModifiedBy>Antoine Louvet</cp:lastModifiedBy>
  <cp:revision>1170</cp:revision>
  <cp:lastPrinted>2021-01-13T09:47:19Z</cp:lastPrinted>
  <dcterms:created xsi:type="dcterms:W3CDTF">2019-02-18T13:27:38Z</dcterms:created>
  <dcterms:modified xsi:type="dcterms:W3CDTF">2021-01-21T07:59:26Z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0x0101005F7460D721AAE74EA5B14D9637EBA1F5</vt:lpwstr>
  </property>
</Properties>
</file>